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95" r:id="rId3"/>
    <p:sldId id="294" r:id="rId4"/>
    <p:sldId id="264" r:id="rId5"/>
    <p:sldId id="290" r:id="rId6"/>
    <p:sldId id="266" r:id="rId7"/>
    <p:sldId id="289" r:id="rId8"/>
    <p:sldId id="267" r:id="rId9"/>
    <p:sldId id="268" r:id="rId10"/>
    <p:sldId id="291" r:id="rId11"/>
    <p:sldId id="286" r:id="rId12"/>
    <p:sldId id="287" r:id="rId13"/>
    <p:sldId id="288" r:id="rId14"/>
    <p:sldId id="269" r:id="rId15"/>
    <p:sldId id="263" r:id="rId16"/>
    <p:sldId id="271" r:id="rId17"/>
    <p:sldId id="272" r:id="rId18"/>
    <p:sldId id="270" r:id="rId19"/>
    <p:sldId id="273" r:id="rId20"/>
    <p:sldId id="274" r:id="rId21"/>
    <p:sldId id="292" r:id="rId22"/>
    <p:sldId id="303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293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CC94F-4465-4DA7-9482-611B7DB0CB4A}" type="doc">
      <dgm:prSet loTypeId="urn:microsoft.com/office/officeart/2005/8/layout/cycle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4D7AD10-18B7-4740-8FC0-18D238E10E92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chemeClr val="tx1"/>
              </a:solidFill>
            </a:rPr>
            <a:t>Получение знаний о живой природе</a:t>
          </a:r>
        </a:p>
      </dgm:t>
    </dgm:pt>
    <dgm:pt modelId="{3B942BF0-0E4A-4AC0-AFC3-922B2E9264FC}" type="parTrans" cxnId="{BF9D6CB5-61D7-4E59-A501-E3219B2FCC40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55ACDEB1-36D2-4CED-986B-D7BF14BD13F2}" type="sibTrans" cxnId="{BF9D6CB5-61D7-4E59-A501-E3219B2FCC40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A1314B91-E35D-423D-BF12-EB2D90D2E8CE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chemeClr val="tx1"/>
              </a:solidFill>
            </a:rPr>
            <a:t>Гигиеническое воспитание, формирование здорового образа жизни</a:t>
          </a:r>
        </a:p>
      </dgm:t>
    </dgm:pt>
    <dgm:pt modelId="{A20B0F76-AF9A-4646-9C59-FAC6C8F39B56}" type="parTrans" cxnId="{57E60EDC-FF4C-4268-8EE6-FC35E162671A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D6679794-0D4A-4828-A932-AE4CE4C47F12}" type="sibTrans" cxnId="{57E60EDC-FF4C-4268-8EE6-FC35E162671A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E3D4581B-E6AD-4D0E-9079-AF39F4AD26DB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chemeClr val="tx1"/>
              </a:solidFill>
            </a:rPr>
            <a:t>Применение полученных знаний в повседневной жизни, в будущей трудовой деятельности</a:t>
          </a:r>
        </a:p>
      </dgm:t>
    </dgm:pt>
    <dgm:pt modelId="{3A58FA51-82DA-4852-B0F0-533CCAE5B140}" type="parTrans" cxnId="{780510E8-B0D9-482C-BAF2-03C2EE31C193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BA973688-5782-40D7-89F0-E1EBA55248C0}" type="sibTrans" cxnId="{780510E8-B0D9-482C-BAF2-03C2EE31C193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806BD1A3-E784-48D6-A4AD-410CC13F4CC2}">
      <dgm:prSet phldrT="[Текст]" custT="1"/>
      <dgm:spPr/>
      <dgm:t>
        <a:bodyPr/>
        <a:lstStyle/>
        <a:p>
          <a:pPr algn="ctr"/>
          <a:r>
            <a:rPr lang="ru-RU" sz="2000" i="1" dirty="0">
              <a:solidFill>
                <a:schemeClr val="tx1"/>
              </a:solidFill>
            </a:rPr>
            <a:t>Ф</a:t>
          </a:r>
          <a:r>
            <a:rPr lang="ru-RU" sz="2000" dirty="0">
              <a:solidFill>
                <a:schemeClr val="tx1"/>
              </a:solidFill>
            </a:rPr>
            <a:t>ормирование экологической грамотности учащихся</a:t>
          </a:r>
        </a:p>
      </dgm:t>
    </dgm:pt>
    <dgm:pt modelId="{9587FCA2-B92F-4763-986D-F31F0A5D6073}" type="parTrans" cxnId="{9DC37EA8-981B-42BC-A39D-F6639FEA0695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B7BF6763-8475-4405-ABB6-ADF10048631E}" type="sibTrans" cxnId="{9DC37EA8-981B-42BC-A39D-F6639FEA0695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83C237FC-896A-422C-B8C9-C7164605BAF2}">
      <dgm:prSet phldrT="[Текст]" custT="1"/>
      <dgm:spPr/>
      <dgm:t>
        <a:bodyPr/>
        <a:lstStyle/>
        <a:p>
          <a:pPr algn="ctr"/>
          <a:r>
            <a:rPr lang="ru-RU" sz="2000" dirty="0">
              <a:solidFill>
                <a:schemeClr val="tx1"/>
              </a:solidFill>
            </a:rPr>
            <a:t>Формирование научного мировоззрения</a:t>
          </a:r>
        </a:p>
      </dgm:t>
    </dgm:pt>
    <dgm:pt modelId="{B65D6DB4-CE8F-41A2-B58E-8B5643D59614}" type="parTrans" cxnId="{CDB0832B-BD99-4CA8-915E-3664C0D555B4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1AB52994-580A-4064-BB1A-60C3EFDE8B67}" type="sibTrans" cxnId="{CDB0832B-BD99-4CA8-915E-3664C0D555B4}">
      <dgm:prSet/>
      <dgm:spPr/>
      <dgm:t>
        <a:bodyPr/>
        <a:lstStyle/>
        <a:p>
          <a:pPr algn="ctr"/>
          <a:endParaRPr lang="ru-RU" sz="2000">
            <a:solidFill>
              <a:schemeClr val="tx1"/>
            </a:solidFill>
          </a:endParaRPr>
        </a:p>
      </dgm:t>
    </dgm:pt>
    <dgm:pt modelId="{2B1B559B-AF41-4BB2-AE68-FDF1B2D7B806}" type="pres">
      <dgm:prSet presAssocID="{F19CC94F-4465-4DA7-9482-611B7DB0CB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DE91CA-44E5-4CE1-AD5F-37D25EA663BF}" type="pres">
      <dgm:prSet presAssocID="{04D7AD10-18B7-4740-8FC0-18D238E10E92}" presName="node" presStyleLbl="node1" presStyleIdx="0" presStyleCnt="5" custScaleX="139732" custScaleY="80428" custRadScaleRad="101658" custRadScaleInc="7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63725-FEE5-480F-AAA6-16BE36AFC4D4}" type="pres">
      <dgm:prSet presAssocID="{04D7AD10-18B7-4740-8FC0-18D238E10E92}" presName="spNode" presStyleCnt="0"/>
      <dgm:spPr/>
    </dgm:pt>
    <dgm:pt modelId="{86C5D7B3-1B72-4623-B036-BAEA0F3731E3}" type="pres">
      <dgm:prSet presAssocID="{55ACDEB1-36D2-4CED-986B-D7BF14BD13F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623F3BD-C504-486E-A62C-FB183FB24A89}" type="pres">
      <dgm:prSet presAssocID="{A1314B91-E35D-423D-BF12-EB2D90D2E8CE}" presName="node" presStyleLbl="node1" presStyleIdx="1" presStyleCnt="5" custScaleX="141127" custScaleY="111797" custRadScaleRad="106601" custRadScaleInc="-2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4109B-F2A7-40E4-B414-21A5504E8567}" type="pres">
      <dgm:prSet presAssocID="{A1314B91-E35D-423D-BF12-EB2D90D2E8CE}" presName="spNode" presStyleCnt="0"/>
      <dgm:spPr/>
    </dgm:pt>
    <dgm:pt modelId="{1774AAA8-DDDD-468E-97D0-85B92DCE88DA}" type="pres">
      <dgm:prSet presAssocID="{D6679794-0D4A-4828-A932-AE4CE4C47F1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4D64A93-F217-48AD-8AF4-70218F4448CB}" type="pres">
      <dgm:prSet presAssocID="{E3D4581B-E6AD-4D0E-9079-AF39F4AD26DB}" presName="node" presStyleLbl="node1" presStyleIdx="2" presStyleCnt="5" custScaleX="134151" custScaleY="136506" custRadScaleRad="105984" custRadScaleInc="-57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43E92-C27B-49F6-8B81-555DBC27B47F}" type="pres">
      <dgm:prSet presAssocID="{E3D4581B-E6AD-4D0E-9079-AF39F4AD26DB}" presName="spNode" presStyleCnt="0"/>
      <dgm:spPr/>
    </dgm:pt>
    <dgm:pt modelId="{BEF3FF99-8DF9-414D-AE31-E93930D2EB49}" type="pres">
      <dgm:prSet presAssocID="{BA973688-5782-40D7-89F0-E1EBA55248C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D1A9DCF-3A2C-4B83-9637-2A6996527D4F}" type="pres">
      <dgm:prSet presAssocID="{806BD1A3-E784-48D6-A4AD-410CC13F4CC2}" presName="node" presStyleLbl="node1" presStyleIdx="3" presStyleCnt="5" custScaleX="141826" custScaleY="136759" custRadScaleRad="103087" custRadScaleInc="28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F1E63-C7EF-4EEE-AFB0-728563EBC13C}" type="pres">
      <dgm:prSet presAssocID="{806BD1A3-E784-48D6-A4AD-410CC13F4CC2}" presName="spNode" presStyleCnt="0"/>
      <dgm:spPr/>
    </dgm:pt>
    <dgm:pt modelId="{E13F9D15-947B-459F-A639-FB0377AA0890}" type="pres">
      <dgm:prSet presAssocID="{B7BF6763-8475-4405-ABB6-ADF10048631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9201B92-C1CC-4E54-A91E-2181ED37D618}" type="pres">
      <dgm:prSet presAssocID="{83C237FC-896A-422C-B8C9-C7164605BAF2}" presName="node" presStyleLbl="node1" presStyleIdx="4" presStyleCnt="5" custScaleX="152691" custScaleY="118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8836A-C322-4E77-8AAB-B7317CDCE7B9}" type="pres">
      <dgm:prSet presAssocID="{83C237FC-896A-422C-B8C9-C7164605BAF2}" presName="spNode" presStyleCnt="0"/>
      <dgm:spPr/>
    </dgm:pt>
    <dgm:pt modelId="{6B7B4533-9944-453D-BC1F-6E01ADD5D00B}" type="pres">
      <dgm:prSet presAssocID="{1AB52994-580A-4064-BB1A-60C3EFDE8B6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7B4D1CAE-D8BB-4587-89E7-F6CD0CC7CCFB}" type="presOf" srcId="{83C237FC-896A-422C-B8C9-C7164605BAF2}" destId="{49201B92-C1CC-4E54-A91E-2181ED37D618}" srcOrd="0" destOrd="0" presId="urn:microsoft.com/office/officeart/2005/8/layout/cycle6"/>
    <dgm:cxn modelId="{CDB0832B-BD99-4CA8-915E-3664C0D555B4}" srcId="{F19CC94F-4465-4DA7-9482-611B7DB0CB4A}" destId="{83C237FC-896A-422C-B8C9-C7164605BAF2}" srcOrd="4" destOrd="0" parTransId="{B65D6DB4-CE8F-41A2-B58E-8B5643D59614}" sibTransId="{1AB52994-580A-4064-BB1A-60C3EFDE8B67}"/>
    <dgm:cxn modelId="{E1FE5DA1-BC56-45C1-8127-AFF0F49C6EE9}" type="presOf" srcId="{D6679794-0D4A-4828-A932-AE4CE4C47F12}" destId="{1774AAA8-DDDD-468E-97D0-85B92DCE88DA}" srcOrd="0" destOrd="0" presId="urn:microsoft.com/office/officeart/2005/8/layout/cycle6"/>
    <dgm:cxn modelId="{3018AD81-2DEA-4696-8CC4-57AC17DD4C2A}" type="presOf" srcId="{F19CC94F-4465-4DA7-9482-611B7DB0CB4A}" destId="{2B1B559B-AF41-4BB2-AE68-FDF1B2D7B806}" srcOrd="0" destOrd="0" presId="urn:microsoft.com/office/officeart/2005/8/layout/cycle6"/>
    <dgm:cxn modelId="{BF9D6CB5-61D7-4E59-A501-E3219B2FCC40}" srcId="{F19CC94F-4465-4DA7-9482-611B7DB0CB4A}" destId="{04D7AD10-18B7-4740-8FC0-18D238E10E92}" srcOrd="0" destOrd="0" parTransId="{3B942BF0-0E4A-4AC0-AFC3-922B2E9264FC}" sibTransId="{55ACDEB1-36D2-4CED-986B-D7BF14BD13F2}"/>
    <dgm:cxn modelId="{3D1D1702-A637-4643-AA3B-7952E0EF2D0B}" type="presOf" srcId="{BA973688-5782-40D7-89F0-E1EBA55248C0}" destId="{BEF3FF99-8DF9-414D-AE31-E93930D2EB49}" srcOrd="0" destOrd="0" presId="urn:microsoft.com/office/officeart/2005/8/layout/cycle6"/>
    <dgm:cxn modelId="{86280802-4392-4500-8D23-153CB41D7A8D}" type="presOf" srcId="{55ACDEB1-36D2-4CED-986B-D7BF14BD13F2}" destId="{86C5D7B3-1B72-4623-B036-BAEA0F3731E3}" srcOrd="0" destOrd="0" presId="urn:microsoft.com/office/officeart/2005/8/layout/cycle6"/>
    <dgm:cxn modelId="{A173D4C8-A147-4E3F-8F6D-750FF2ADE2E3}" type="presOf" srcId="{A1314B91-E35D-423D-BF12-EB2D90D2E8CE}" destId="{7623F3BD-C504-486E-A62C-FB183FB24A89}" srcOrd="0" destOrd="0" presId="urn:microsoft.com/office/officeart/2005/8/layout/cycle6"/>
    <dgm:cxn modelId="{586464B9-A338-4F36-9CFA-1F8AFBF8F807}" type="presOf" srcId="{B7BF6763-8475-4405-ABB6-ADF10048631E}" destId="{E13F9D15-947B-459F-A639-FB0377AA0890}" srcOrd="0" destOrd="0" presId="urn:microsoft.com/office/officeart/2005/8/layout/cycle6"/>
    <dgm:cxn modelId="{85790CF2-DEAA-48D9-B1FF-B6BE2EEADEC3}" type="presOf" srcId="{806BD1A3-E784-48D6-A4AD-410CC13F4CC2}" destId="{3D1A9DCF-3A2C-4B83-9637-2A6996527D4F}" srcOrd="0" destOrd="0" presId="urn:microsoft.com/office/officeart/2005/8/layout/cycle6"/>
    <dgm:cxn modelId="{9595F045-E4C3-45E1-AE68-AB44506D60B2}" type="presOf" srcId="{04D7AD10-18B7-4740-8FC0-18D238E10E92}" destId="{F7DE91CA-44E5-4CE1-AD5F-37D25EA663BF}" srcOrd="0" destOrd="0" presId="urn:microsoft.com/office/officeart/2005/8/layout/cycle6"/>
    <dgm:cxn modelId="{57E60EDC-FF4C-4268-8EE6-FC35E162671A}" srcId="{F19CC94F-4465-4DA7-9482-611B7DB0CB4A}" destId="{A1314B91-E35D-423D-BF12-EB2D90D2E8CE}" srcOrd="1" destOrd="0" parTransId="{A20B0F76-AF9A-4646-9C59-FAC6C8F39B56}" sibTransId="{D6679794-0D4A-4828-A932-AE4CE4C47F12}"/>
    <dgm:cxn modelId="{780510E8-B0D9-482C-BAF2-03C2EE31C193}" srcId="{F19CC94F-4465-4DA7-9482-611B7DB0CB4A}" destId="{E3D4581B-E6AD-4D0E-9079-AF39F4AD26DB}" srcOrd="2" destOrd="0" parTransId="{3A58FA51-82DA-4852-B0F0-533CCAE5B140}" sibTransId="{BA973688-5782-40D7-89F0-E1EBA55248C0}"/>
    <dgm:cxn modelId="{8804C3FB-A8E0-4E05-9573-3979D1F443AF}" type="presOf" srcId="{E3D4581B-E6AD-4D0E-9079-AF39F4AD26DB}" destId="{A4D64A93-F217-48AD-8AF4-70218F4448CB}" srcOrd="0" destOrd="0" presId="urn:microsoft.com/office/officeart/2005/8/layout/cycle6"/>
    <dgm:cxn modelId="{D29D3044-6DBB-4B73-8342-18EB0E080D3F}" type="presOf" srcId="{1AB52994-580A-4064-BB1A-60C3EFDE8B67}" destId="{6B7B4533-9944-453D-BC1F-6E01ADD5D00B}" srcOrd="0" destOrd="0" presId="urn:microsoft.com/office/officeart/2005/8/layout/cycle6"/>
    <dgm:cxn modelId="{9DC37EA8-981B-42BC-A39D-F6639FEA0695}" srcId="{F19CC94F-4465-4DA7-9482-611B7DB0CB4A}" destId="{806BD1A3-E784-48D6-A4AD-410CC13F4CC2}" srcOrd="3" destOrd="0" parTransId="{9587FCA2-B92F-4763-986D-F31F0A5D6073}" sibTransId="{B7BF6763-8475-4405-ABB6-ADF10048631E}"/>
    <dgm:cxn modelId="{D0A1E91A-6A6A-46AB-B679-B33061CA698C}" type="presParOf" srcId="{2B1B559B-AF41-4BB2-AE68-FDF1B2D7B806}" destId="{F7DE91CA-44E5-4CE1-AD5F-37D25EA663BF}" srcOrd="0" destOrd="0" presId="urn:microsoft.com/office/officeart/2005/8/layout/cycle6"/>
    <dgm:cxn modelId="{0760B41D-1527-4144-B10D-5193076EF620}" type="presParOf" srcId="{2B1B559B-AF41-4BB2-AE68-FDF1B2D7B806}" destId="{8D963725-FEE5-480F-AAA6-16BE36AFC4D4}" srcOrd="1" destOrd="0" presId="urn:microsoft.com/office/officeart/2005/8/layout/cycle6"/>
    <dgm:cxn modelId="{C1FB6780-25A0-45ED-BA07-605ADC9B342F}" type="presParOf" srcId="{2B1B559B-AF41-4BB2-AE68-FDF1B2D7B806}" destId="{86C5D7B3-1B72-4623-B036-BAEA0F3731E3}" srcOrd="2" destOrd="0" presId="urn:microsoft.com/office/officeart/2005/8/layout/cycle6"/>
    <dgm:cxn modelId="{A3BAFB57-F297-404F-9A28-31F56870A2E9}" type="presParOf" srcId="{2B1B559B-AF41-4BB2-AE68-FDF1B2D7B806}" destId="{7623F3BD-C504-486E-A62C-FB183FB24A89}" srcOrd="3" destOrd="0" presId="urn:microsoft.com/office/officeart/2005/8/layout/cycle6"/>
    <dgm:cxn modelId="{0E5B6E47-5091-4470-AD2D-724E98B4219C}" type="presParOf" srcId="{2B1B559B-AF41-4BB2-AE68-FDF1B2D7B806}" destId="{9754109B-F2A7-40E4-B414-21A5504E8567}" srcOrd="4" destOrd="0" presId="urn:microsoft.com/office/officeart/2005/8/layout/cycle6"/>
    <dgm:cxn modelId="{6B7EA806-7349-401A-9F33-795CC25C156A}" type="presParOf" srcId="{2B1B559B-AF41-4BB2-AE68-FDF1B2D7B806}" destId="{1774AAA8-DDDD-468E-97D0-85B92DCE88DA}" srcOrd="5" destOrd="0" presId="urn:microsoft.com/office/officeart/2005/8/layout/cycle6"/>
    <dgm:cxn modelId="{ED34058B-84AD-4710-BFA9-543AA693D03B}" type="presParOf" srcId="{2B1B559B-AF41-4BB2-AE68-FDF1B2D7B806}" destId="{A4D64A93-F217-48AD-8AF4-70218F4448CB}" srcOrd="6" destOrd="0" presId="urn:microsoft.com/office/officeart/2005/8/layout/cycle6"/>
    <dgm:cxn modelId="{67A0A858-D19E-424F-8A98-B96B664F3D73}" type="presParOf" srcId="{2B1B559B-AF41-4BB2-AE68-FDF1B2D7B806}" destId="{BE043E92-C27B-49F6-8B81-555DBC27B47F}" srcOrd="7" destOrd="0" presId="urn:microsoft.com/office/officeart/2005/8/layout/cycle6"/>
    <dgm:cxn modelId="{4FEDACBE-3193-4EA1-AC55-C327FAC7AC6A}" type="presParOf" srcId="{2B1B559B-AF41-4BB2-AE68-FDF1B2D7B806}" destId="{BEF3FF99-8DF9-414D-AE31-E93930D2EB49}" srcOrd="8" destOrd="0" presId="urn:microsoft.com/office/officeart/2005/8/layout/cycle6"/>
    <dgm:cxn modelId="{8B444CB8-D0C0-4B0B-A6A9-9B19E475EB25}" type="presParOf" srcId="{2B1B559B-AF41-4BB2-AE68-FDF1B2D7B806}" destId="{3D1A9DCF-3A2C-4B83-9637-2A6996527D4F}" srcOrd="9" destOrd="0" presId="urn:microsoft.com/office/officeart/2005/8/layout/cycle6"/>
    <dgm:cxn modelId="{7C1EB46F-6B1B-41F6-9347-929136DBAEE0}" type="presParOf" srcId="{2B1B559B-AF41-4BB2-AE68-FDF1B2D7B806}" destId="{763F1E63-C7EF-4EEE-AFB0-728563EBC13C}" srcOrd="10" destOrd="0" presId="urn:microsoft.com/office/officeart/2005/8/layout/cycle6"/>
    <dgm:cxn modelId="{5C879479-12F8-4707-BB1C-9C9D327629AF}" type="presParOf" srcId="{2B1B559B-AF41-4BB2-AE68-FDF1B2D7B806}" destId="{E13F9D15-947B-459F-A639-FB0377AA0890}" srcOrd="11" destOrd="0" presId="urn:microsoft.com/office/officeart/2005/8/layout/cycle6"/>
    <dgm:cxn modelId="{33548CED-1893-4526-B8FD-B411B49FBB1A}" type="presParOf" srcId="{2B1B559B-AF41-4BB2-AE68-FDF1B2D7B806}" destId="{49201B92-C1CC-4E54-A91E-2181ED37D618}" srcOrd="12" destOrd="0" presId="urn:microsoft.com/office/officeart/2005/8/layout/cycle6"/>
    <dgm:cxn modelId="{C6843C18-23B0-4A7E-B6F1-0A184BC9FAFD}" type="presParOf" srcId="{2B1B559B-AF41-4BB2-AE68-FDF1B2D7B806}" destId="{6AE8836A-C322-4E77-8AAB-B7317CDCE7B9}" srcOrd="13" destOrd="0" presId="urn:microsoft.com/office/officeart/2005/8/layout/cycle6"/>
    <dgm:cxn modelId="{6D8B105A-27F0-4449-BCE8-DD47AF21F057}" type="presParOf" srcId="{2B1B559B-AF41-4BB2-AE68-FDF1B2D7B806}" destId="{6B7B4533-9944-453D-BC1F-6E01ADD5D00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E91CA-44E5-4CE1-AD5F-37D25EA663BF}">
      <dsp:nvSpPr>
        <dsp:cNvPr id="0" name=""/>
        <dsp:cNvSpPr/>
      </dsp:nvSpPr>
      <dsp:spPr>
        <a:xfrm>
          <a:off x="3277313" y="-11265"/>
          <a:ext cx="2625864" cy="9824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Получение знаний о живой природе</a:t>
          </a:r>
        </a:p>
      </dsp:txBody>
      <dsp:txXfrm>
        <a:off x="3325271" y="36693"/>
        <a:ext cx="2529948" cy="886503"/>
      </dsp:txXfrm>
    </dsp:sp>
    <dsp:sp modelId="{86C5D7B3-1B72-4623-B036-BAEA0F3731E3}">
      <dsp:nvSpPr>
        <dsp:cNvPr id="0" name=""/>
        <dsp:cNvSpPr/>
      </dsp:nvSpPr>
      <dsp:spPr>
        <a:xfrm>
          <a:off x="2474807" y="706326"/>
          <a:ext cx="4876762" cy="4876762"/>
        </a:xfrm>
        <a:custGeom>
          <a:avLst/>
          <a:gdLst/>
          <a:ahLst/>
          <a:cxnLst/>
          <a:rect l="0" t="0" r="0" b="0"/>
          <a:pathLst>
            <a:path>
              <a:moveTo>
                <a:pt x="3436323" y="213563"/>
              </a:moveTo>
              <a:arcTo wR="2438381" hR="2438381" stAng="17649517" swAng="1209924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3F3BD-C504-486E-A62C-FB183FB24A89}">
      <dsp:nvSpPr>
        <dsp:cNvPr id="0" name=""/>
        <dsp:cNvSpPr/>
      </dsp:nvSpPr>
      <dsp:spPr>
        <a:xfrm>
          <a:off x="5646273" y="1406385"/>
          <a:ext cx="2652079" cy="1365588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Гигиеническое воспитание, формирование здорового образа жизни</a:t>
          </a:r>
        </a:p>
      </dsp:txBody>
      <dsp:txXfrm>
        <a:off x="5712936" y="1473048"/>
        <a:ext cx="2518753" cy="1232262"/>
      </dsp:txXfrm>
    </dsp:sp>
    <dsp:sp modelId="{1774AAA8-DDDD-468E-97D0-85B92DCE88DA}">
      <dsp:nvSpPr>
        <dsp:cNvPr id="0" name=""/>
        <dsp:cNvSpPr/>
      </dsp:nvSpPr>
      <dsp:spPr>
        <a:xfrm>
          <a:off x="2230739" y="464630"/>
          <a:ext cx="4876762" cy="4876762"/>
        </a:xfrm>
        <a:custGeom>
          <a:avLst/>
          <a:gdLst/>
          <a:ahLst/>
          <a:cxnLst/>
          <a:rect l="0" t="0" r="0" b="0"/>
          <a:pathLst>
            <a:path>
              <a:moveTo>
                <a:pt x="4873751" y="2317255"/>
              </a:moveTo>
              <a:arcTo wR="2438381" hR="2438381" stAng="21429161" swAng="1381084"/>
            </a:path>
          </a:pathLst>
        </a:custGeom>
        <a:noFill/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64A93-F217-48AD-8AF4-70218F4448CB}">
      <dsp:nvSpPr>
        <dsp:cNvPr id="0" name=""/>
        <dsp:cNvSpPr/>
      </dsp:nvSpPr>
      <dsp:spPr>
        <a:xfrm>
          <a:off x="5221765" y="3753120"/>
          <a:ext cx="2520985" cy="1667406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Применение полученных знаний в повседневной жизни, в будущей трудовой деятельности</a:t>
          </a:r>
        </a:p>
      </dsp:txBody>
      <dsp:txXfrm>
        <a:off x="5303161" y="3834516"/>
        <a:ext cx="2358193" cy="1504614"/>
      </dsp:txXfrm>
    </dsp:sp>
    <dsp:sp modelId="{BEF3FF99-8DF9-414D-AE31-E93930D2EB49}">
      <dsp:nvSpPr>
        <dsp:cNvPr id="0" name=""/>
        <dsp:cNvSpPr/>
      </dsp:nvSpPr>
      <dsp:spPr>
        <a:xfrm>
          <a:off x="2235351" y="587936"/>
          <a:ext cx="4876762" cy="4876762"/>
        </a:xfrm>
        <a:custGeom>
          <a:avLst/>
          <a:gdLst/>
          <a:ahLst/>
          <a:cxnLst/>
          <a:rect l="0" t="0" r="0" b="0"/>
          <a:pathLst>
            <a:path>
              <a:moveTo>
                <a:pt x="2975768" y="4816808"/>
              </a:moveTo>
              <a:arcTo wR="2438381" hR="2438381" stAng="4636095" swAng="1522029"/>
            </a:path>
          </a:pathLst>
        </a:custGeom>
        <a:noFill/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A9DCF-3A2C-4B83-9637-2A6996527D4F}">
      <dsp:nvSpPr>
        <dsp:cNvPr id="0" name=""/>
        <dsp:cNvSpPr/>
      </dsp:nvSpPr>
      <dsp:spPr>
        <a:xfrm>
          <a:off x="1464480" y="3923898"/>
          <a:ext cx="2665214" cy="1670496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>
              <a:solidFill>
                <a:schemeClr val="tx1"/>
              </a:solidFill>
            </a:rPr>
            <a:t>Ф</a:t>
          </a:r>
          <a:r>
            <a:rPr lang="ru-RU" sz="2000" kern="1200" dirty="0">
              <a:solidFill>
                <a:schemeClr val="tx1"/>
              </a:solidFill>
            </a:rPr>
            <a:t>ормирование экологической грамотности учащихся</a:t>
          </a:r>
        </a:p>
      </dsp:txBody>
      <dsp:txXfrm>
        <a:off x="1546027" y="4005445"/>
        <a:ext cx="2502120" cy="1507402"/>
      </dsp:txXfrm>
    </dsp:sp>
    <dsp:sp modelId="{E13F9D15-947B-459F-A639-FB0377AA0890}">
      <dsp:nvSpPr>
        <dsp:cNvPr id="0" name=""/>
        <dsp:cNvSpPr/>
      </dsp:nvSpPr>
      <dsp:spPr>
        <a:xfrm>
          <a:off x="2061578" y="661558"/>
          <a:ext cx="4876762" cy="4876762"/>
        </a:xfrm>
        <a:custGeom>
          <a:avLst/>
          <a:gdLst/>
          <a:ahLst/>
          <a:cxnLst/>
          <a:rect l="0" t="0" r="0" b="0"/>
          <a:pathLst>
            <a:path>
              <a:moveTo>
                <a:pt x="139933" y="3252530"/>
              </a:moveTo>
              <a:arcTo wR="2438381" hR="2438381" stAng="9629700" swAng="1450329"/>
            </a:path>
          </a:pathLst>
        </a:custGeom>
        <a:noFill/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01B92-C1CC-4E54-A91E-2181ED37D618}">
      <dsp:nvSpPr>
        <dsp:cNvPr id="0" name=""/>
        <dsp:cNvSpPr/>
      </dsp:nvSpPr>
      <dsp:spPr>
        <a:xfrm>
          <a:off x="755028" y="1438489"/>
          <a:ext cx="2869391" cy="1452668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Формирование научного мировоззрения</a:t>
          </a:r>
        </a:p>
      </dsp:txBody>
      <dsp:txXfrm>
        <a:off x="825941" y="1509402"/>
        <a:ext cx="2727565" cy="1310842"/>
      </dsp:txXfrm>
    </dsp:sp>
    <dsp:sp modelId="{6B7B4533-9944-453D-BC1F-6E01ADD5D00B}">
      <dsp:nvSpPr>
        <dsp:cNvPr id="0" name=""/>
        <dsp:cNvSpPr/>
      </dsp:nvSpPr>
      <dsp:spPr>
        <a:xfrm>
          <a:off x="2072554" y="477094"/>
          <a:ext cx="4876762" cy="4876762"/>
        </a:xfrm>
        <a:custGeom>
          <a:avLst/>
          <a:gdLst/>
          <a:ahLst/>
          <a:cxnLst/>
          <a:rect l="0" t="0" r="0" b="0"/>
          <a:pathLst>
            <a:path>
              <a:moveTo>
                <a:pt x="503956" y="953893"/>
              </a:moveTo>
              <a:arcTo wR="2438381" hR="2438381" stAng="13050169" swAng="1312980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81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8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06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6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51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2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8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18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5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E365-474F-4E2D-B7A4-3009CA1D620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2BA7-D71A-4BC7-99D5-F960A464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5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91734"/>
            <a:ext cx="9144000" cy="23876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ЦЕЛИ И ЗАДАЧИ БИОЛОГИЧЕСКОГО ОБРАЗОВАНИЯ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4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5839"/>
            <a:ext cx="9144000" cy="535577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ПЕРЕСМОТР СОДЕРЖАНИЯ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СИСТЕМНО-ДЕЯТЕЛЬНОСТНЫЙ ПОДХОД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ПЕРЕХОД К ЛИНЕЙНОМУ КУРСУ, ОБЩАЯ БИОЛОГИЯ КАК КУРС УБИРАЕТСЯ ИЗ ОСНОВНОЙ ШКОЛЫ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ЦЕЛЬ – КОМПЕТЕНТНАЯ ЛИЧНОСТЬ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ПОВЫШЕНИЕ ТРЕБОВАНИЙ ДЛЯ ПРОФИЛЬНОГО УРОВНЯ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ВОЗВРАЩЕНИЕ ПРЕДМЕТНЫХ РЕЗУЛЬТАТОВ ВО ФГОС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ДИФФЕРЕНЦИАЦИЯ И ИНДИВИДУАЛИЗАЦИЯ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РЕФОРМА  2022</a:t>
            </a:r>
          </a:p>
        </p:txBody>
      </p:sp>
    </p:spTree>
    <p:extLst>
      <p:ext uri="{BB962C8B-B14F-4D97-AF65-F5344CB8AC3E}">
        <p14:creationId xmlns:p14="http://schemas.microsoft.com/office/powerpoint/2010/main" val="338749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2645" y="0"/>
            <a:ext cx="9144000" cy="90133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ВАРИАНТЫ ПОСТРОЕНИЯ СОДЕРЖАНИЯ: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ЛИНЕЙНОЕ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46" y="901337"/>
          <a:ext cx="9141354" cy="5298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594">
                  <a:extLst>
                    <a:ext uri="{9D8B030D-6E8A-4147-A177-3AD203B41FA5}">
                      <a16:colId xmlns="" xmlns:a16="http://schemas.microsoft.com/office/drawing/2014/main" val="3587725529"/>
                    </a:ext>
                  </a:extLst>
                </a:gridCol>
                <a:gridCol w="7223760">
                  <a:extLst>
                    <a:ext uri="{9D8B030D-6E8A-4147-A177-3AD203B41FA5}">
                      <a16:colId xmlns="" xmlns:a16="http://schemas.microsoft.com/office/drawing/2014/main" val="2745984827"/>
                    </a:ext>
                  </a:extLst>
                </a:gridCol>
              </a:tblGrid>
              <a:tr h="1885778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Особенности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Lato"/>
                        </a:rPr>
                        <a:t>Материал выстраивается по одной линии и образуют непрерывную последовательность, как правило, только один раз. Причем новое выстраивается на основе уже известного и в тесной связи с ним.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6687253"/>
                  </a:ext>
                </a:extLst>
              </a:tr>
              <a:tr h="1092554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Плюсы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sng" dirty="0">
                          <a:solidFill>
                            <a:schemeClr val="tx1"/>
                          </a:solidFill>
                          <a:latin typeface="Lato"/>
                        </a:rPr>
                        <a:t>экономичности во времени, поскольку исключается дублирование материала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943290"/>
                  </a:ext>
                </a:extLst>
              </a:tr>
              <a:tr h="1092554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Минусы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Lato"/>
                        </a:rPr>
                        <a:t>в силу возрастных и психологических особенностей учащихся, особенно на младшей ступени обучения, школьники </a:t>
                      </a:r>
                      <a:r>
                        <a:rPr lang="ru-RU" sz="2400" u="sng" dirty="0">
                          <a:solidFill>
                            <a:schemeClr val="tx1"/>
                          </a:solidFill>
                          <a:latin typeface="Lato"/>
                        </a:rPr>
                        <a:t>не в состоянии постигать сущность изучаемых явлений, сложных по своей природе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54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14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2645" y="0"/>
            <a:ext cx="9144000" cy="90133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ВАРИАНТЫ ПОСТРОЕНИЯ СОДЕРЖАНИЯ: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КОНЦЕНТРИЧЕСКОЕ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46" y="901337"/>
          <a:ext cx="914135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45">
                  <a:extLst>
                    <a:ext uri="{9D8B030D-6E8A-4147-A177-3AD203B41FA5}">
                      <a16:colId xmlns="" xmlns:a16="http://schemas.microsoft.com/office/drawing/2014/main" val="3587725529"/>
                    </a:ext>
                  </a:extLst>
                </a:gridCol>
                <a:gridCol w="7171509">
                  <a:extLst>
                    <a:ext uri="{9D8B030D-6E8A-4147-A177-3AD203B41FA5}">
                      <a16:colId xmlns="" xmlns:a16="http://schemas.microsoft.com/office/drawing/2014/main" val="2745984827"/>
                    </a:ext>
                  </a:extLst>
                </a:gridCol>
              </a:tblGrid>
              <a:tr h="1904785"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Особенности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Lato"/>
                        </a:rPr>
                        <a:t>программ позволяет один и тот же материал (вопрос) излагать несколько раз, но с элементами усложнения, с расширением, обогащением содержания образования новыми компонентами, с углублением рассмотрения имеющихся между ними связей и зависимостей.</a:t>
                      </a:r>
                      <a:endParaRPr lang="ru-RU" sz="2200" dirty="0">
                        <a:solidFill>
                          <a:schemeClr val="tx1"/>
                        </a:solidFill>
                        <a:latin typeface="La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6687253"/>
                  </a:ext>
                </a:extLst>
              </a:tr>
              <a:tr h="1904785"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Плюсы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u="sng" dirty="0">
                          <a:solidFill>
                            <a:schemeClr val="tx1"/>
                          </a:solidFill>
                          <a:latin typeface="Lato"/>
                        </a:rPr>
                        <a:t>изучение тех же вопросов на расширенной основе с более глубоким проникновением в сущность рассматриваемых явлений и процессов</a:t>
                      </a:r>
                    </a:p>
                    <a:p>
                      <a:pPr algn="just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Lato"/>
                        </a:rPr>
                        <a:t>порождает у учащихся иллюзию знания тех вопросов, с которыми они повторно сталкиваются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943290"/>
                  </a:ext>
                </a:extLst>
              </a:tr>
              <a:tr h="853869"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Минусы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>
                          <a:solidFill>
                            <a:schemeClr val="tx1"/>
                          </a:solidFill>
                          <a:latin typeface="Lato"/>
                        </a:rPr>
                        <a:t>замедляет темп школьного обучения, требует больших затрат учебного времени на изучение учебного материала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54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806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2645" y="0"/>
            <a:ext cx="9144000" cy="90133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ВАРИАНТЫ ПОСТРОЕНИЯ СОДЕРЖАНИЯ: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СПИРАЛЬНОЕ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46" y="901336"/>
          <a:ext cx="9141354" cy="568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45">
                  <a:extLst>
                    <a:ext uri="{9D8B030D-6E8A-4147-A177-3AD203B41FA5}">
                      <a16:colId xmlns="" xmlns:a16="http://schemas.microsoft.com/office/drawing/2014/main" val="3587725529"/>
                    </a:ext>
                  </a:extLst>
                </a:gridCol>
                <a:gridCol w="7171509">
                  <a:extLst>
                    <a:ext uri="{9D8B030D-6E8A-4147-A177-3AD203B41FA5}">
                      <a16:colId xmlns="" xmlns:a16="http://schemas.microsoft.com/office/drawing/2014/main" val="2745984827"/>
                    </a:ext>
                  </a:extLst>
                </a:gridCol>
              </a:tblGrid>
              <a:tr h="610341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Особенности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Lato"/>
                        </a:rPr>
                        <a:t>сочетает последовательность и цикличность его изучения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La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6687253"/>
                  </a:ext>
                </a:extLst>
              </a:tr>
              <a:tr h="2539807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Плюсы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Lato"/>
                        </a:rPr>
                        <a:t>ученики, не теряя из поля зрения исходную проблему, постепенно расширяют и углубляют круг связанных с ней знаний. </a:t>
                      </a:r>
                    </a:p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Lato"/>
                        </a:rPr>
                        <a:t>В отличие от концентрической структуры, при которой к исходной проблеме возвращаются порой даже спустя несколько лет, в спиральной структуре нет перерывов такого типа.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943290"/>
                  </a:ext>
                </a:extLst>
              </a:tr>
              <a:tr h="807899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Минусы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Lato"/>
                        </a:rPr>
                        <a:t>Явных нет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54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175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5839"/>
            <a:ext cx="9144000" cy="5355772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—	овладение знаниями о живой природе, ее уровневой организации и эволюции, общими методами ее изучения, учебными умениями;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—	формирование на базе этих знаний научной картины мира;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—	гигиеническое воспитание и формирование здорового образа жизни, способствующего сохранению физического и нравственного здоровья человека; 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—	формирование экологической грамотности людей, знающих биологические закономерности, связи между живыми организмами, их эволюцию, причины и ценность видового разнообразия;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—	установление гармоничных отношений с природой, обществом, самим собой, отражение гуманистической значимости природы;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—	сохранение позитивного опыта процесса обучения биологии, накопленного в отечественной школе.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ЦЕЛИ  90-ГГ</a:t>
            </a:r>
          </a:p>
        </p:txBody>
      </p:sp>
    </p:spTree>
    <p:extLst>
      <p:ext uri="{BB962C8B-B14F-4D97-AF65-F5344CB8AC3E}">
        <p14:creationId xmlns:p14="http://schemas.microsoft.com/office/powerpoint/2010/main" val="223789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0"/>
            <a:ext cx="9144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83820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rmAutofit fontScale="7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Цели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биологического   образования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17815052"/>
              </p:ext>
            </p:extLst>
          </p:nvPr>
        </p:nvGraphicFramePr>
        <p:xfrm>
          <a:off x="143691" y="990600"/>
          <a:ext cx="8908869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Овал 10"/>
          <p:cNvSpPr/>
          <p:nvPr/>
        </p:nvSpPr>
        <p:spPr>
          <a:xfrm>
            <a:off x="2853145" y="4191000"/>
            <a:ext cx="3581400" cy="609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Компетентность</a:t>
            </a:r>
          </a:p>
        </p:txBody>
      </p:sp>
      <p:pic>
        <p:nvPicPr>
          <p:cNvPr id="11277" name="Picture 38" descr="C:\Program Files\Microsoft Office\Clipart\standard\stddir4\pe02947_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28499"/>
            <a:ext cx="2488457" cy="216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819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6250"/>
            <a:ext cx="9144000" cy="585216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</a:rPr>
              <a:t>ПЛЮСЫ: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ТВОРЧЕСКАЯ СВОБОДА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ВАРИАТИВНОСТЬ: МНОЖЕСТВО УЧЕБНИКОВ (БОЛЕЕ 40)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БАЗОВЫЕ, УГЛУБЛЕННЫЕ И РАСШИРЕННЫЕ КУРСЫ (ЗА СЧЕТ ЧАСОВ, ФОРМИРУЕМЫХ УЧАСТНИКАМИ ОБРАЗОВАТЕЛЬНОГО ПРОЦЕССА)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ПОЯВЛЕНИЕ ЕСТЕСТВОЗНАНИЯ, ОТКАЗ ОТ ПРЕДМЕТА ЭКОЛОГИЯ.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</a:rPr>
              <a:t>МИНУСЫ: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СООТВЕТСТВИЕ ТРЕБОВАНИЙ ГОСУДАРСТВА АВТОРСКИМ ПРОГРАММАМ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НЕСООТВЕТСТВИЕ ЭКЗАМЕНАЦИОННЫХ МАТЕРИАЛОВ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УМЕНШЕНИЕ УЧЕБНО-МЕТОДИЧЕСКОЙ БАЗЫ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ПРОТИВРЕЧИЕ ЛИЧНОСТНОГО ПОДХОДА РЕЗУЛЬТАТИЧНОСТИ ОБРАЗОВАНИЯ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ОСОБЕННОСТИ  2012</a:t>
            </a:r>
          </a:p>
        </p:txBody>
      </p:sp>
    </p:spTree>
    <p:extLst>
      <p:ext uri="{BB962C8B-B14F-4D97-AF65-F5344CB8AC3E}">
        <p14:creationId xmlns:p14="http://schemas.microsoft.com/office/powerpoint/2010/main" val="1449598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6250"/>
            <a:ext cx="9144000" cy="58521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РАЗДЕЛЕНИЕ ПО УРОВНЯМ ОБРАЗОВАНИЯ, ЦЕЛИ НА КАЖДОМ УРОВНЕ РАЗНЫЕ: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НАЧАЛЬНОЕ ОБЩЕЕ ОБРАЗОВАНИЕ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ОСНОВНОЕ ОБЩЕЕ ОБРАЗОВАНИЕ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СРЕДНЕЕ (ПОЛНОЕ) ОБЩЕЕ ОБРАЗОВАНИЕ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ОСОБЕННОСТИ  2012</a:t>
            </a:r>
          </a:p>
        </p:txBody>
      </p:sp>
    </p:spTree>
    <p:extLst>
      <p:ext uri="{BB962C8B-B14F-4D97-AF65-F5344CB8AC3E}">
        <p14:creationId xmlns:p14="http://schemas.microsoft.com/office/powerpoint/2010/main" val="1787394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5838"/>
            <a:ext cx="9144000" cy="5852162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1) формирование системы научных знаний о живой природе, закономерностях её развития исторически быстром сокращении биологического разнообразия в биосфере в результате деятельности человека, для развития современных естественно-научных представлений о картине мира;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2) формирование первоначальных систематизированных представлений о биологических объектах, процессах, явлениях, закономерностях, об основных биологических теориях, об </a:t>
            </a:r>
            <a:r>
              <a:rPr lang="ru-RU" sz="2400" b="1" dirty="0" err="1">
                <a:solidFill>
                  <a:srgbClr val="002060"/>
                </a:solidFill>
              </a:rPr>
              <a:t>экосистемной</a:t>
            </a:r>
            <a:r>
              <a:rPr lang="ru-RU" sz="2400" b="1" dirty="0">
                <a:solidFill>
                  <a:srgbClr val="002060"/>
                </a:solidFill>
              </a:rPr>
              <a:t> организации жизни, о взаимосвязи живого и неживого в биосфере, о наследственности и изменчивости; овладение понятийным аппаратом биологии;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3) приобретение опыта использования методов биологической науки и проведения несложных биологических экспериментов для изучения живых организмов и человека, проведения экологического мониторинга в окружающей среде;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4) 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отношению к живой природе, здоровью своему и окружающих, осознание необходимости действий по сохранению биоразнообразия и природных местообитаний видов растений и животных;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5) формирование представлений о значении биологических наук в решении проблем необходимости рационального природопользования защиты здоровья людей в условиях быстрого изменения экологического качества окружающей среды;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6) освоение приёмов оказания первой помощи, рациональной организации труда и отдыха, выращивания и размножения культурных растений и домашних животных, ухода за ними.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ЦЕЛИ  БИОЛОГИИ ООО</a:t>
            </a:r>
          </a:p>
        </p:txBody>
      </p:sp>
    </p:spTree>
    <p:extLst>
      <p:ext uri="{BB962C8B-B14F-4D97-AF65-F5344CB8AC3E}">
        <p14:creationId xmlns:p14="http://schemas.microsoft.com/office/powerpoint/2010/main" val="3284189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6250"/>
            <a:ext cx="9144000" cy="603175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</a:rPr>
              <a:t>•	- освоение знаний о биологических системах (клетка, организм); истории развития современных представлений о живой природе; выдающихся открытиях в биологической науке; роли биологической науки в формировании современной естественнонаучной картины мира; методах научного познания;</a:t>
            </a:r>
          </a:p>
          <a:p>
            <a:pPr algn="just"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</a:rPr>
              <a:t>•	освоение знаний об основных биологических теориях, идеях и принципах, являющихся составной частью современной естественно-научной картины мира; о методах биологических наук (цитологии, генетики, селекции, биотехнологии, экологии); строении, многообразии и особенностях биосистем (клетка, организм, популяция, вид, биогеоценоз, биосфера); выдающихся биологических открытиях и современных исследованиях в биологической науке;</a:t>
            </a:r>
          </a:p>
          <a:p>
            <a:pPr algn="just"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</a:rPr>
              <a:t>•	овладение умениями характеризовать современные научные открытия в области биологии; устанавливать связь между развитием биологии и социально-этическими, экологическими проблемами человечества; самостоятельно проводить биологические исследования (наблюдение, измерение, эксперимент, моделирование) и грамотно оформлять полученные результаты; анализировать и использовать биологическую информацию; пользоваться биологической терминологией и символикой;</a:t>
            </a:r>
          </a:p>
          <a:p>
            <a:pPr algn="just"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</a:rPr>
              <a:t>•	- развитие познавательных интересов, интеллектуальных и творческих способностей в процессе изучения выдающихся достижений биологии, вошедших в общечеловеческую культуру; сложных и противоречивых путей развития современных научных взглядов, идей, теорий, концепций, различных гипотез (о сущности и происхождении жизни, человека) в ходе работы с различными источниками информации; воспитание убежденности в возможности познания живой природы, необходимости бережного отношения к природной среде, собственному здоровью; уважения к мнению оппонента при обсуждении биологических проблем; использование приобретенных знаний и умений в повседневной жизни для оценки последствий своей деятельности по отношению к окружающей среде, здоровью других людей и собственному здоровью; обоснования и соблюдения мер профилактики заболеваний, правил поведения в природе.</a:t>
            </a:r>
          </a:p>
          <a:p>
            <a:pPr algn="just"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</a:rPr>
              <a:t>•	воспитание убеждённости в возможности познания закономерностей живой природы, необходимости бережного отношения к ней, соблюдения этических норм при проведении биологических исследований;</a:t>
            </a:r>
          </a:p>
          <a:p>
            <a:pPr algn="just"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</a:rPr>
              <a:t>•	использование приобретённых знаний и умений в повседневной жизни для оценки последствий своей деятельности по отношению к окружающей среде, собственному здоровью; выработки навыков экологической культуры; обоснования и соблюдения мер профилактики заболеваний и ВИЧ-инфекции.</a:t>
            </a:r>
          </a:p>
          <a:p>
            <a:pPr algn="just">
              <a:buFontTx/>
              <a:buChar char="-"/>
            </a:pP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ЦЕЛИ  БИОЛОГИИ СОО 10 КЛАСС</a:t>
            </a:r>
          </a:p>
        </p:txBody>
      </p:sp>
    </p:spTree>
    <p:extLst>
      <p:ext uri="{BB962C8B-B14F-4D97-AF65-F5344CB8AC3E}">
        <p14:creationId xmlns:p14="http://schemas.microsoft.com/office/powerpoint/2010/main" val="12249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Содержание образования определяют образовательные стандарты (ст. 12):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484313"/>
            <a:ext cx="8229600" cy="51847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b="1" smtClean="0"/>
              <a:t>Содержание образования </a:t>
            </a:r>
            <a:r>
              <a:rPr lang="ru-RU" altLang="ru-RU" smtClean="0"/>
              <a:t>должно содействовать взаимопониманию и сотрудничеству между людьми, народами независимо от расовой, национальной, этнической, религиозной и социальной принадлежности, учитывать разнообразие мировоззренческих подходов, способствовать реализации права обучающихся на свободный выбор мнений и убеждений, обеспечивать развитие способностей каждого человека, формирование и развитие его личности в соответствии с принятыми в семье и обществе духовно-нравственными и социокультурными ценностями.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612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845"/>
            <a:ext cx="9144000" cy="5447211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1.	Сформировать представления учащихся о общих закономерностях развития и существования живой природы (о химическом строении, биохимических механизмах процессов в организме, развитии, размножении живых организмов).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2.	Выявить особенности химического состава живого, роль основных органических веществ (белков, жиров, углеводов и НК) а них.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3.	Изучить особенности метаболизма живых организмов. Его физико-химические особенности, основные циклы веществ и их роль в жизнедеятельности живых организмов.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4.	Систематизировать знания об особенностях строения и жизнедеятельности клеток, их органоидов, отличий животных и растений на клеточном уровне. Общих и частных особенностей организации клеток разных живых организмов, специализации клеток к выполняемым функциям.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5.	Исследовать основные закономерности наследования признаков в живых системах. Законы Менделя и Моргана и границы их применения. Получить практические навыки решения генетических задач.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6.	Выявить особенности изменчивости живых организмов, ее виды и роль в развитии человека и сельского хозяйства. 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7.	Узнать о современных направлениях биологии: биотехнологии, бионики и генной </a:t>
            </a:r>
            <a:r>
              <a:rPr lang="ru-RU" sz="2400" b="1" dirty="0" err="1">
                <a:solidFill>
                  <a:srgbClr val="002060"/>
                </a:solidFill>
              </a:rPr>
              <a:t>инженении</a:t>
            </a:r>
            <a:r>
              <a:rPr lang="ru-RU" sz="2400" b="1" dirty="0">
                <a:solidFill>
                  <a:srgbClr val="002060"/>
                </a:solidFill>
              </a:rPr>
              <a:t>, их значении в науке и перспективах. 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8.	Развивать умения личной и общественной гигиены, здорового образа жизни. Влияния вредных привычек на организм. Профилактика ВИЧ- инфекции и заболевания СПИДом.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1214846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ЗАДАЧИ  БИОЛОГИИ СОО </a:t>
            </a:r>
            <a:r>
              <a:rPr lang="ru-RU" altLang="ru-RU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11 </a:t>
            </a: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КЛАСС</a:t>
            </a:r>
          </a:p>
        </p:txBody>
      </p:sp>
    </p:spTree>
    <p:extLst>
      <p:ext uri="{BB962C8B-B14F-4D97-AF65-F5344CB8AC3E}">
        <p14:creationId xmlns:p14="http://schemas.microsoft.com/office/powerpoint/2010/main" val="386954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6250"/>
            <a:ext cx="9144000" cy="585216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НА ДАННЫЙ МОМЕНТ НЕ ЯСНЫ В ПОЛНОЙ МЕРЕ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ПРЕДПОЛАГАЕТСЯ ЗНАЧИТЕЛЬНОЕ УСЛОЖНЕНИЕ ПРОФИЛЬНОГО УРОВНЯ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ПОВЫШЕНИЕ КОЛИЧЕСТВА ПРАКТИЧЕСКИХ РАБОТ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ЕДИНЫЙ ПОДХОД К СОДЕРЖАНИЮ ПРЕДМЕТА ПО ГОДАМ ДЛЯ ВСЕЙ РФ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ОСОБЕННОСТИ  2022</a:t>
            </a:r>
          </a:p>
        </p:txBody>
      </p:sp>
    </p:spTree>
    <p:extLst>
      <p:ext uri="{BB962C8B-B14F-4D97-AF65-F5344CB8AC3E}">
        <p14:creationId xmlns:p14="http://schemas.microsoft.com/office/powerpoint/2010/main" val="2378093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6250"/>
            <a:ext cx="9144000" cy="5852162"/>
          </a:xfrm>
        </p:spPr>
        <p:txBody>
          <a:bodyPr>
            <a:normAutofit/>
          </a:bodyPr>
          <a:lstStyle/>
          <a:p>
            <a:pPr marL="914400" lvl="2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Из ФГОС-21 , примерной программы </a:t>
            </a:r>
            <a:r>
              <a:rPr lang="ru-RU" b="1" smtClean="0">
                <a:solidFill>
                  <a:srgbClr val="002060"/>
                </a:solidFill>
              </a:rPr>
              <a:t>по биологии выписать </a:t>
            </a:r>
            <a:r>
              <a:rPr lang="ru-RU" b="1" dirty="0" smtClean="0">
                <a:solidFill>
                  <a:srgbClr val="002060"/>
                </a:solidFill>
              </a:rPr>
              <a:t>цели и задачи биологического образования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ОСОБЕННОСТИ  2022</a:t>
            </a:r>
          </a:p>
        </p:txBody>
      </p:sp>
    </p:spTree>
    <p:extLst>
      <p:ext uri="{BB962C8B-B14F-4D97-AF65-F5344CB8AC3E}">
        <p14:creationId xmlns:p14="http://schemas.microsoft.com/office/powerpoint/2010/main" val="1902279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0223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ФГОС включает в себя </a:t>
            </a:r>
            <a:r>
              <a:rPr lang="ru-RU" sz="2800" u="sng" dirty="0" smtClean="0">
                <a:solidFill>
                  <a:schemeClr val="tx1"/>
                </a:solidFill>
              </a:rPr>
              <a:t>2 составляющих</a:t>
            </a:r>
            <a:r>
              <a:rPr lang="ru-RU" sz="2800" dirty="0" smtClean="0">
                <a:solidFill>
                  <a:schemeClr val="tx1"/>
                </a:solidFill>
              </a:rPr>
              <a:t>, которые определяют содержание образования: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1</a:t>
            </a:r>
            <a:r>
              <a:rPr lang="ru-RU" altLang="ru-RU" b="1" smtClean="0"/>
              <a:t>. БУП </a:t>
            </a:r>
            <a:r>
              <a:rPr lang="ru-RU" altLang="ru-RU" smtClean="0"/>
              <a:t>– основной нормативный документ, который обеспечивает финансирование школы, определяет продолжительность образования, систему учебных предметов, занятость учащихся в году, четверти, недели и учитывает наряду с единством образовательного процесса и пространства особенности региона и потребности учащихся.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2. </a:t>
            </a:r>
            <a:r>
              <a:rPr lang="ru-RU" altLang="ru-RU" b="1" smtClean="0"/>
              <a:t>Фундаментальное ядро</a:t>
            </a:r>
          </a:p>
        </p:txBody>
      </p:sp>
    </p:spTree>
    <p:extLst>
      <p:ext uri="{BB962C8B-B14F-4D97-AF65-F5344CB8AC3E}">
        <p14:creationId xmlns:p14="http://schemas.microsoft.com/office/powerpoint/2010/main" val="29738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333375"/>
            <a:ext cx="8229600" cy="1366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500" dirty="0"/>
              <a:t/>
            </a:r>
            <a:br>
              <a:rPr lang="ru-RU" sz="2500" dirty="0"/>
            </a:br>
            <a:r>
              <a:rPr lang="ru-RU" sz="2500" b="1" dirty="0">
                <a:solidFill>
                  <a:srgbClr val="FF0000"/>
                </a:solidFill>
              </a:rPr>
              <a:t>Учебный план состоит из </a:t>
            </a:r>
            <a:br>
              <a:rPr lang="ru-RU" sz="2500" b="1" dirty="0">
                <a:solidFill>
                  <a:srgbClr val="FF0000"/>
                </a:solidFill>
              </a:rPr>
            </a:br>
            <a:r>
              <a:rPr lang="ru-RU" sz="2500" b="1" dirty="0">
                <a:solidFill>
                  <a:srgbClr val="FF0000"/>
                </a:solidFill>
              </a:rPr>
              <a:t>двух частей: 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41987" name="Содержимое 2"/>
          <p:cNvSpPr>
            <a:spLocks noGrp="1"/>
          </p:cNvSpPr>
          <p:nvPr>
            <p:ph idx="4294967295"/>
          </p:nvPr>
        </p:nvSpPr>
        <p:spPr>
          <a:xfrm>
            <a:off x="179388" y="1916113"/>
            <a:ext cx="8229600" cy="4525962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1. обязательная </a:t>
            </a:r>
            <a:r>
              <a:rPr lang="ru-RU" dirty="0"/>
              <a:t>часть</a:t>
            </a:r>
            <a:r>
              <a:rPr lang="ru-RU" dirty="0" smtClean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dirty="0"/>
              <a:t>2. часть, формируемая участниками образовательного процесса, включающая внеурочную деятельность.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24580" name="Picture 2" descr="D:\Мои рисунки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0"/>
            <a:ext cx="3143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860800"/>
            <a:ext cx="2249487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319" name="Group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43103"/>
              </p:ext>
            </p:extLst>
          </p:nvPr>
        </p:nvGraphicFramePr>
        <p:xfrm>
          <a:off x="500063" y="500063"/>
          <a:ext cx="8072438" cy="6356455"/>
        </p:xfrm>
        <a:graphic>
          <a:graphicData uri="http://schemas.openxmlformats.org/drawingml/2006/table">
            <a:tbl>
              <a:tblPr/>
              <a:tblGrid>
                <a:gridCol w="1785960"/>
                <a:gridCol w="2554279"/>
                <a:gridCol w="517523"/>
                <a:gridCol w="500060"/>
                <a:gridCol w="142874"/>
                <a:gridCol w="642936"/>
                <a:gridCol w="679448"/>
                <a:gridCol w="623885"/>
                <a:gridCol w="625473"/>
              </a:tblGrid>
              <a:tr h="3571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Предметные области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предметы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 часов в неделю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VIII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IX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Обязательная часть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3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Филология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Иностранный язык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3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Математика и информатика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Алгебра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Геометрия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3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Общественно-научные предметы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50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Основы духовно-нравственной культуры народов России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Основы духовно-нравственной культуры народов России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1/0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0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Естественно-научные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предметы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274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213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428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Искусство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Музыка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Изобразительное искусство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Технология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Технология</a:t>
                      </a:r>
                    </a:p>
                  </a:txBody>
                  <a:tcPr marL="34446" marR="344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4446" marR="344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77" name="Rectangle 1"/>
          <p:cNvSpPr>
            <a:spLocks noChangeArrowheads="1"/>
          </p:cNvSpPr>
          <p:nvPr/>
        </p:nvSpPr>
        <p:spPr bwMode="auto">
          <a:xfrm>
            <a:off x="1500188" y="1588"/>
            <a:ext cx="7061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88925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учебный план основного общего образования</a:t>
            </a:r>
            <a:r>
              <a:rPr lang="ru-RU" altLang="ru-RU" sz="160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ru-RU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№</a:t>
            </a:r>
            <a:r>
              <a:rPr lang="ru-RU" altLang="ru-RU" sz="1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altLang="ru-RU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altLang="ru-RU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altLang="ru-RU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7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42" name="Group 90"/>
          <p:cNvGraphicFramePr>
            <a:graphicFrameLocks noGrp="1"/>
          </p:cNvGraphicFramePr>
          <p:nvPr/>
        </p:nvGraphicFramePr>
        <p:xfrm>
          <a:off x="428625" y="500063"/>
          <a:ext cx="8501063" cy="3525837"/>
        </p:xfrm>
        <a:graphic>
          <a:graphicData uri="http://schemas.openxmlformats.org/drawingml/2006/table">
            <a:tbl>
              <a:tblPr/>
              <a:tblGrid>
                <a:gridCol w="2303463"/>
                <a:gridCol w="2303462"/>
                <a:gridCol w="547688"/>
                <a:gridCol w="549275"/>
                <a:gridCol w="658812"/>
                <a:gridCol w="657225"/>
                <a:gridCol w="739775"/>
                <a:gridCol w="741363"/>
              </a:tblGrid>
              <a:tr h="5112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Предметные области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предметы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 часов в неделю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VIII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IX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Физическая культура и Основы безопасности жизнедеятель-ности</a:t>
                      </a: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ОБЖ</a:t>
                      </a: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7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150,5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Часть, формируемая участниками образовательного процесса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Максимально допустимая недельная нагрузка</a:t>
                      </a: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Внеурочная деятельность (кружки, секции, проектная деятельность и др.) *</a:t>
                      </a:r>
                    </a:p>
                  </a:txBody>
                  <a:tcPr marL="59939" marR="599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939" marR="5993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8" name="Rectangle 1"/>
          <p:cNvSpPr>
            <a:spLocks noChangeArrowheads="1"/>
          </p:cNvSpPr>
          <p:nvPr/>
        </p:nvSpPr>
        <p:spPr bwMode="auto">
          <a:xfrm>
            <a:off x="0" y="4291013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88925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altLang="ru-RU" sz="1800">
                <a:latin typeface="Calibri" panose="020F0502020204030204" pitchFamily="34" charset="0"/>
                <a:cs typeface="Times New Roman" panose="02020603050405020304" pitchFamily="18" charset="0"/>
              </a:rPr>
              <a:t> Время, отводимое на внеурочную деятельность, определяется образовательным учреждением.</a:t>
            </a:r>
            <a:endParaRPr lang="ru-RU" altLang="ru-RU" sz="18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1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1800">
              <a:latin typeface="Calibri" panose="020F0502020204030204" pitchFamily="34" charset="0"/>
            </a:endParaRPr>
          </a:p>
        </p:txBody>
      </p:sp>
      <p:pic>
        <p:nvPicPr>
          <p:cNvPr id="26699" name="Picture 2" descr="D:\Мои рисунки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5786438"/>
            <a:ext cx="3143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2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500" b="1" dirty="0">
                <a:solidFill>
                  <a:srgbClr val="FF0000"/>
                </a:solidFill>
              </a:rPr>
              <a:t>Обязательная часть примерного учебного плана 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smtClean="0"/>
              <a:t>определяет </a:t>
            </a:r>
            <a:r>
              <a:rPr lang="ru-RU" altLang="ru-RU" smtClean="0">
                <a:solidFill>
                  <a:srgbClr val="FF0000"/>
                </a:solidFill>
              </a:rPr>
              <a:t>состав учебных предметов, </a:t>
            </a:r>
            <a:r>
              <a:rPr lang="ru-RU" altLang="ru-RU" smtClean="0"/>
              <a:t>обязательных предметных областей, для всех имеющих государственную аккредитацию образовательных учреждений, реализующих основную образовательную программу основного общего образования; 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учебное время, </a:t>
            </a:r>
            <a:r>
              <a:rPr lang="ru-RU" altLang="ru-RU" smtClean="0"/>
              <a:t>отводимое на их изучение по классам (годам) обучения.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27652" name="Picture 2" descr="D:\Мои рисунки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5786438"/>
            <a:ext cx="3143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9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100" b="1" dirty="0">
                <a:solidFill>
                  <a:srgbClr val="FF0000"/>
                </a:solidFill>
              </a:rPr>
              <a:t>Часть примерного учебного плана, формируемая участниками образовательного процесса</a:t>
            </a:r>
            <a:endParaRPr lang="ru-RU" sz="2100" dirty="0">
              <a:solidFill>
                <a:srgbClr val="FF000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/>
            <a:r>
              <a:rPr lang="ru-RU" altLang="ru-RU" smtClean="0"/>
              <a:t>определяет </a:t>
            </a:r>
            <a:r>
              <a:rPr lang="ru-RU" altLang="ru-RU" smtClean="0">
                <a:solidFill>
                  <a:srgbClr val="FF0000"/>
                </a:solidFill>
              </a:rPr>
              <a:t>содержание образования</a:t>
            </a:r>
            <a:r>
              <a:rPr lang="ru-RU" altLang="ru-RU" smtClean="0"/>
              <a:t>, обеспечивающего реализацию </a:t>
            </a:r>
            <a:r>
              <a:rPr lang="ru-RU" altLang="ru-RU" smtClean="0">
                <a:solidFill>
                  <a:srgbClr val="FF0000"/>
                </a:solidFill>
              </a:rPr>
              <a:t>интересов и потребностей обучающихся;</a:t>
            </a:r>
          </a:p>
          <a:p>
            <a:pPr eaLnBrk="1" hangingPunct="1"/>
            <a:endParaRPr lang="ru-RU" altLang="ru-RU" smtClean="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родителей</a:t>
            </a:r>
            <a:r>
              <a:rPr lang="ru-RU" altLang="ru-RU" smtClean="0"/>
              <a:t> (законных представителей), образовательного учреждения;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учредителя</a:t>
            </a:r>
            <a:r>
              <a:rPr lang="ru-RU" altLang="ru-RU" smtClean="0"/>
              <a:t> образовательного учреждения (организации).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28676" name="Picture 2" descr="D:\Мои рисунки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5857875"/>
            <a:ext cx="3143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3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391525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100" b="1" dirty="0">
                <a:solidFill>
                  <a:srgbClr val="FF0000"/>
                </a:solidFill>
              </a:rPr>
              <a:t>Время, отводимое на данную часть учебного плана, может быть использовано на</a:t>
            </a:r>
            <a:r>
              <a:rPr lang="ru-RU" sz="2500" b="1" dirty="0">
                <a:solidFill>
                  <a:srgbClr val="FF0000"/>
                </a:solidFill>
              </a:rPr>
              <a:t>:</a:t>
            </a:r>
            <a:br>
              <a:rPr lang="ru-RU" sz="2500" b="1" dirty="0">
                <a:solidFill>
                  <a:srgbClr val="FF0000"/>
                </a:solidFill>
              </a:rPr>
            </a:b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— </a:t>
            </a:r>
            <a:r>
              <a:rPr lang="ru-RU" altLang="ru-RU" smtClean="0">
                <a:solidFill>
                  <a:srgbClr val="FF0000"/>
                </a:solidFill>
              </a:rPr>
              <a:t>увеличение учебных часов</a:t>
            </a:r>
            <a:r>
              <a:rPr lang="ru-RU" altLang="ru-RU" smtClean="0"/>
              <a:t>, предусмотренных на изучение отдельных предметов обязательной части;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— введение специально разработанных </a:t>
            </a:r>
            <a:r>
              <a:rPr lang="ru-RU" altLang="ru-RU" smtClean="0">
                <a:solidFill>
                  <a:srgbClr val="FF0000"/>
                </a:solidFill>
              </a:rPr>
              <a:t>учебных курсов</a:t>
            </a:r>
            <a:r>
              <a:rPr lang="ru-RU" altLang="ru-RU" smtClean="0"/>
              <a:t>, обеспечивающих интересы и потребности участников образовательного процесса, в том числе этнокультурные;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— </a:t>
            </a:r>
            <a:r>
              <a:rPr lang="ru-RU" altLang="ru-RU" smtClean="0">
                <a:solidFill>
                  <a:srgbClr val="FF0000"/>
                </a:solidFill>
              </a:rPr>
              <a:t>внеурочную деятельность.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29700" name="Picture 2" descr="D:\Мои рисунки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661025"/>
            <a:ext cx="3143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4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"/>
            <a:ext cx="8784976" cy="66690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целенаправленная познавательная деятельность людей по получению знаний, умений, либо по их совершенствованию.</a:t>
            </a:r>
          </a:p>
          <a:p>
            <a:pPr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 знаний раскрывающая картину мира; опыт осуществления известных для человека способов деятельности, в том числе опыт творческой деятельности, обеспечивающий развитие способностей у человека; опыт ценностного отношения к миру. </a:t>
            </a:r>
          </a:p>
          <a:p>
            <a:pPr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образования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ожидаемые результаты, которые стремятся  достичь общество, государство с помощью сложившейся системы образования в настоящее время в ближайшем будущем. </a:t>
            </a:r>
          </a:p>
          <a:p>
            <a:pPr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заказ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интересов, воспитание и подготовка сознательных, высокообразованных людей, способных как к физическому, так и к умственному труду, к активной деятельности в народном хозяйстве, в различных областях общественной и государственной жизни, в сфере науки и культуры.</a:t>
            </a:r>
          </a:p>
          <a:p>
            <a:pPr eaLnBrk="1" hangingPunct="1"/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030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4438"/>
          </a:xfr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Реализация целей обучения (компонентов содержания образования) в учебнике биологии</a:t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026941"/>
              </p:ext>
            </p:extLst>
          </p:nvPr>
        </p:nvGraphicFramePr>
        <p:xfrm>
          <a:off x="-3" y="1214438"/>
          <a:ext cx="9144002" cy="5577840"/>
        </p:xfrm>
        <a:graphic>
          <a:graphicData uri="http://schemas.openxmlformats.org/drawingml/2006/table">
            <a:tbl>
              <a:tblPr/>
              <a:tblGrid>
                <a:gridCol w="4572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6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Компоненты содержания образования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Реализация элементов в учебнике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Информационный (знания)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Тексты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Репродуктивный (умения)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Задания по лабораторным работам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Задания, упражнения, требующие воспроизведения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0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Творческий (опыт творческой деятельности)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Решение проблемных задач, оригинальное решение задач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Эмоционально-ценностный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(опыт эмоционально-ценностного отношения к действительности)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Яркие примеры, рассказы, дополняющие текст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92599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27908"/>
            <a:ext cx="9144000" cy="168510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Цели образования </a:t>
            </a:r>
            <a:r>
              <a:rPr lang="ru-RU" dirty="0"/>
              <a:t>— это ожидаемые результаты, которых стремится достичь общество, государство с помощью сложившейся системы образования в настоящее время и в ближайшем будущем.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-1"/>
            <a:ext cx="9144000" cy="1227909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ЦЕЛЬ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БИОЛОГИЧЕСКОГО   ОБРАЗОВАНИЯ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3027291"/>
            <a:ext cx="9144000" cy="1685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Цели</a:t>
            </a:r>
            <a:r>
              <a:rPr lang="ru-RU" dirty="0"/>
              <a:t> — это социально обусловленные ориентиры реализации образования, они зависят от характера развития общества, государственной образовательной политики, уровня развития культуры и всей системы просвещения и воспитания, от системы главных ценностей общества.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114059"/>
            <a:ext cx="8948057" cy="1430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2060"/>
                </a:solidFill>
              </a:rPr>
              <a:t>Из целей </a:t>
            </a:r>
            <a:r>
              <a:rPr lang="ru-RU" sz="2400" dirty="0"/>
              <a:t>вытекают соот­ветствующие </a:t>
            </a:r>
            <a:r>
              <a:rPr lang="ru-RU" sz="2400" b="1" dirty="0">
                <a:solidFill>
                  <a:srgbClr val="002060"/>
                </a:solidFill>
              </a:rPr>
              <a:t>задачи, </a:t>
            </a:r>
            <a:r>
              <a:rPr lang="ru-RU" sz="2400" dirty="0"/>
              <a:t>последовательное решение которых приво­дит к овладению знаниями и умениями, формирует ценностные отношения к окружающей действительности, к миру.</a:t>
            </a:r>
          </a:p>
        </p:txBody>
      </p:sp>
    </p:spTree>
    <p:extLst>
      <p:ext uri="{BB962C8B-B14F-4D97-AF65-F5344CB8AC3E}">
        <p14:creationId xmlns:p14="http://schemas.microsoft.com/office/powerpoint/2010/main" val="194123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1396CB-DC49-4D70-88EC-13763448D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2A428A7-4FEE-4DB2-A9B4-AE9D86B7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0FC53FC-51DC-4A74-B9BB-6826BB9075B0}"/>
              </a:ext>
            </a:extLst>
          </p:cNvPr>
          <p:cNvSpPr txBox="1">
            <a:spLocks/>
          </p:cNvSpPr>
          <p:nvPr/>
        </p:nvSpPr>
        <p:spPr>
          <a:xfrm>
            <a:off x="0" y="991734"/>
            <a:ext cx="9144000" cy="238760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bg1"/>
                </a:solidFill>
              </a:rPr>
              <a:t>БИОЛОГИЧЕСКОЕ ОБРАЗОВАНИЕ В СВЕТЕ ИСТОРИИ РФ</a:t>
            </a:r>
          </a:p>
        </p:txBody>
      </p:sp>
    </p:spTree>
    <p:extLst>
      <p:ext uri="{BB962C8B-B14F-4D97-AF65-F5344CB8AC3E}">
        <p14:creationId xmlns:p14="http://schemas.microsoft.com/office/powerpoint/2010/main" val="389925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5839"/>
            <a:ext cx="9144000" cy="535577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ПЕРЕСМОТР СОДЕРЖАНИЯ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ЛИКВИДАЦИЯ ОТСТАВАНИЙ ОТ НАУКИ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УМЕНЬШЕНИЕ КОНЦЕНТРИЗМА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ВНЕДРЕНИЕ СПИРАЛЕОБРАЗНОГО ПОСТРОЕНИЯ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ЦЕЛЬ – ВСЕСТОРОННЕ РАЗВИТАЯ ЛИЧНОСТЬ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ТРУД, НРАВСТВЕННОСТЬ, ЭКОЛОГИЧЕНОСТЬ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ВВЕДЕНИЕ 11 КЛАССА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РЕФОРМА  60-ГГ</a:t>
            </a:r>
          </a:p>
        </p:txBody>
      </p:sp>
    </p:spTree>
    <p:extLst>
      <p:ext uri="{BB962C8B-B14F-4D97-AF65-F5344CB8AC3E}">
        <p14:creationId xmlns:p14="http://schemas.microsoft.com/office/powerpoint/2010/main" val="406954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1396CB-DC49-4D70-88EC-13763448D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2A428A7-4FEE-4DB2-A9B4-AE9D86B7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0FC53FC-51DC-4A74-B9BB-6826BB9075B0}"/>
              </a:ext>
            </a:extLst>
          </p:cNvPr>
          <p:cNvSpPr txBox="1">
            <a:spLocks/>
          </p:cNvSpPr>
          <p:nvPr/>
        </p:nvSpPr>
        <p:spPr>
          <a:xfrm>
            <a:off x="0" y="991734"/>
            <a:ext cx="9144000" cy="238760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</a:rPr>
              <a:t>ВИДЫ ПОСТРОЕНИЯ СОДЕРЖАНИЯ УЧЕБНОГО МАТЕРИАЛА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5839"/>
            <a:ext cx="9144000" cy="535577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ПЕРЕСМОТР </a:t>
            </a:r>
            <a:r>
              <a:rPr lang="ru-RU" sz="2400" b="1" dirty="0" smtClean="0">
                <a:solidFill>
                  <a:srgbClr val="002060"/>
                </a:solidFill>
              </a:rPr>
              <a:t>ИДЕОЛОГИИ</a:t>
            </a:r>
            <a:endParaRPr lang="ru-RU" sz="2400" b="1" dirty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ОБРАЗОВАНИЕ КАК КУЛЬТУРНЫЙ ФЕНОМЕН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ЛИЧНОСТНЫЙ ПОДХОД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ДЕМОКРАТИЗАЦИЯ, ГУМАНИЗАЦИЯ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НАЧАЛА ИНДИВИДУАЛИЗАЦИИ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РЕФОРМА  90-ГГ</a:t>
            </a:r>
          </a:p>
        </p:txBody>
      </p:sp>
    </p:spTree>
    <p:extLst>
      <p:ext uri="{BB962C8B-B14F-4D97-AF65-F5344CB8AC3E}">
        <p14:creationId xmlns:p14="http://schemas.microsoft.com/office/powerpoint/2010/main" val="254848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5839"/>
            <a:ext cx="9144000" cy="535577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ПЕРЕСМОТР СОДЕРЖАНИЯ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СИСТЕМНО-ДЕЯТЕЛЬНОСТНЫЙ ПОДХОД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АКТИВНОЕ СПИРАЛЕОБРАЗНОГО ПОСТРОЕНИЯ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ЦЕЛЬ – КОМПЕТЕНТНАЯ ЛИЧНОСТЬ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НРАВСТВЕННОСТЬ, ЭКОЛОГИЧЕНОСТЬ, ЛИЧНОСТНЫЕ ОСОБЕННОСТИ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ВВЕДЕНИЕ 4 КЛАССА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ПОВЫШЕНИЕ ТРЕБОВАНИЙ ДЛЯ 10-11 КЛАССОВ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ПРОЕКТНОЕ ОБУЧЕНИЕ</a:t>
            </a:r>
          </a:p>
          <a:p>
            <a:pPr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ДИФФЕРЕНЦИАЦИЯ И ИНДИВИДУАЛИЗАЦИЯ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826250"/>
          </a:xfrm>
          <a:prstGeom prst="round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РЕФОРМА  2010-2012</a:t>
            </a:r>
          </a:p>
        </p:txBody>
      </p:sp>
    </p:spTree>
    <p:extLst>
      <p:ext uri="{BB962C8B-B14F-4D97-AF65-F5344CB8AC3E}">
        <p14:creationId xmlns:p14="http://schemas.microsoft.com/office/powerpoint/2010/main" val="1745713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1493</Words>
  <Application>Microsoft Office PowerPoint</Application>
  <PresentationFormat>Экран (4:3)</PresentationFormat>
  <Paragraphs>351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Schoolbook</vt:lpstr>
      <vt:lpstr>Lato</vt:lpstr>
      <vt:lpstr>Times New Roman</vt:lpstr>
      <vt:lpstr>Wingdings</vt:lpstr>
      <vt:lpstr>Тема Office</vt:lpstr>
      <vt:lpstr>ЦЕЛИ И ЗАДАЧИ БИОЛОГИЧЕСКОГО ОБРАЗОВАНИЯ</vt:lpstr>
      <vt:lpstr>Содержание образования определяют образовательные стандарты (ст. 12):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ФГОС включает в себя 2 составляющих, которые определяют содержание образования: </vt:lpstr>
      <vt:lpstr> Учебный план состоит из  двух частей:  </vt:lpstr>
      <vt:lpstr>Презентация PowerPoint</vt:lpstr>
      <vt:lpstr>Презентация PowerPoint</vt:lpstr>
      <vt:lpstr>Обязательная часть примерного учебного плана </vt:lpstr>
      <vt:lpstr>Часть примерного учебного плана, формируемая участниками образовательного процесса</vt:lpstr>
      <vt:lpstr>Время, отводимое на данную часть учебного плана, может быть использовано на: </vt:lpstr>
      <vt:lpstr>Презентация PowerPoint</vt:lpstr>
      <vt:lpstr>Реализация целей обучения (компонентов содержания образования) в учебнике биологии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Надежда</cp:lastModifiedBy>
  <cp:revision>30</cp:revision>
  <dcterms:created xsi:type="dcterms:W3CDTF">2019-12-04T11:17:32Z</dcterms:created>
  <dcterms:modified xsi:type="dcterms:W3CDTF">2022-09-30T01:25:48Z</dcterms:modified>
</cp:coreProperties>
</file>